
<file path=[Content_Types].xml><?xml version="1.0" encoding="utf-8"?>
<Types xmlns="http://schemas.openxmlformats.org/package/2006/content-types">
  <Default ContentType="application/vnd.openxmlformats-package.relationships+xml" Extension="rels"/>
  <Default ContentType="image/png" Extension="png"/>
  <Default ContentType="application/xml" Extension="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3.xml"/>
  <Override ContentType="application/vnd.openxmlformats-officedocument.theme+xml" PartName="/ppt/theme/theme2.xml"/>
  <Override ContentType="application/vnd.openxmlformats-officedocument.theme+xml" PartName="/ppt/theme/theme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6.xml"/>
  <Override ContentType="application/vnd.openxmlformats-officedocument.presentationml.slide+xml" PartName="/ppt/slides/slide21.xml"/>
  <Override ContentType="application/vnd.openxmlformats-officedocument.presentationml.slide+xml" PartName="/ppt/slides/slide2.xml"/>
  <Override ContentType="application/vnd.openxmlformats-officedocument.presentationml.slide+xml" PartName="/ppt/slides/slide26.xml"/>
  <Override ContentType="application/vnd.openxmlformats-officedocument.presentationml.slide+xml" PartName="/ppt/slides/slide25.xml"/>
  <Override ContentType="application/vnd.openxmlformats-officedocument.presentationml.slide+xml" PartName="/ppt/slides/slide6.xml"/>
  <Override ContentType="application/vnd.openxmlformats-officedocument.presentationml.slide+xml" PartName="/ppt/slides/slide3.xml"/>
  <Override ContentType="application/vnd.openxmlformats-officedocument.presentationml.slide+xml" PartName="/ppt/slides/slide17.xml"/>
  <Override ContentType="application/vnd.openxmlformats-officedocument.presentationml.slide+xml" PartName="/ppt/slides/slide24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0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29.xml"/>
  <Override ContentType="application/vnd.openxmlformats-officedocument.presentationml.slide+xml" PartName="/ppt/slides/slide9.xml"/>
  <Override ContentType="application/vnd.openxmlformats-officedocument.presentationml.slide+xml" PartName="/ppt/slides/slide18.xml"/>
  <Override ContentType="application/vnd.openxmlformats-officedocument.presentationml.slide+xml" PartName="/ppt/slides/slide15.xml"/>
  <Override ContentType="application/vnd.openxmlformats-officedocument.presentationml.slide+xml" PartName="/ppt/slides/slide7.xml"/>
  <Override ContentType="application/vnd.openxmlformats-officedocument.presentationml.slide+xml" PartName="/ppt/slides/slide30.xml"/>
  <Override ContentType="application/vnd.openxmlformats-officedocument.presentationml.slide+xml" PartName="/ppt/slides/slide8.xml"/>
  <Override ContentType="application/vnd.openxmlformats-officedocument.presentationml.slide+xml" PartName="/ppt/slides/slide27.xml"/>
  <Override ContentType="application/vnd.openxmlformats-officedocument.presentationml.slide+xml" PartName="/ppt/slides/slide19.xml"/>
  <Override ContentType="application/vnd.openxmlformats-officedocument.presentationml.slide+xml" PartName="/ppt/slides/slide28.xml"/>
  <Override ContentType="application/vnd.openxmlformats-officedocument.presentationml.slide+xml" PartName="/ppt/slides/slide4.xml"/>
  <Override ContentType="application/vnd.openxmlformats-officedocument.presentationml.slide+xml" PartName="/ppt/slides/slide14.xml"/>
  <Override ContentType="application/vnd.openxmlformats-officedocument.presentationml.slide+xml" PartName="/ppt/slides/slide5.xml"/>
  <Override ContentType="application/vnd.openxmlformats-officedocument.presentationml.slide+xml" PartName="/ppt/slides/slide22.xml"/>
  <Override ContentType="application/vnd.openxmlformats-officedocument.presentationml.tableStyles+xml" PartName="/ppt/tableStyle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12" Type="http://schemas.openxmlformats.org/officeDocument/2006/relationships/slide" Target="slides/slide7.xml"/><Relationship Id="rId31" Type="http://schemas.openxmlformats.org/officeDocument/2006/relationships/slide" Target="slides/slide26.xml"/><Relationship Id="rId13" Type="http://schemas.openxmlformats.org/officeDocument/2006/relationships/slide" Target="slides/slide8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29" Type="http://schemas.openxmlformats.org/officeDocument/2006/relationships/slide" Target="slides/slide2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" Type="http://schemas.openxmlformats.org/officeDocument/2006/relationships/presProps" Target="presProps.xml"/><Relationship Id="rId21" Type="http://schemas.openxmlformats.org/officeDocument/2006/relationships/slide" Target="slides/slide16.xml"/><Relationship Id="rId1" Type="http://schemas.openxmlformats.org/officeDocument/2006/relationships/theme" Target="theme/theme2.xml"/><Relationship Id="rId22" Type="http://schemas.openxmlformats.org/officeDocument/2006/relationships/slide" Target="slides/slide17.xml"/><Relationship Id="rId4" Type="http://schemas.openxmlformats.org/officeDocument/2006/relationships/slideMaster" Target="slideMasters/slideMaster1.xml"/><Relationship Id="rId23" Type="http://schemas.openxmlformats.org/officeDocument/2006/relationships/slide" Target="slides/slide18.xml"/><Relationship Id="rId3" Type="http://schemas.openxmlformats.org/officeDocument/2006/relationships/tableStyles" Target="tableStyles.xml"/><Relationship Id="rId24" Type="http://schemas.openxmlformats.org/officeDocument/2006/relationships/slide" Target="slides/slide19.xml"/><Relationship Id="rId20" Type="http://schemas.openxmlformats.org/officeDocument/2006/relationships/slide" Target="slides/slide15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7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" name="Shape 10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2" type="body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idx="1" type="body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600"/>
              </a:spcBef>
              <a:buSzPct val="100000"/>
              <a:defRPr sz="3000"/>
            </a:lvl1pPr>
            <a:lvl2pPr>
              <a:spcBef>
                <a:spcPts val="480"/>
              </a:spcBef>
              <a:buSzPct val="100000"/>
              <a:defRPr sz="2400"/>
            </a:lvl2pPr>
            <a:lvl3pPr>
              <a:spcBef>
                <a:spcPts val="480"/>
              </a:spcBef>
              <a:buSzPct val="100000"/>
              <a:defRPr sz="2400"/>
            </a:lvl3pPr>
            <a:lvl4pPr>
              <a:spcBef>
                <a:spcPts val="360"/>
              </a:spcBef>
              <a:buSzPct val="100000"/>
              <a:defRPr sz="1800"/>
            </a:lvl4pPr>
            <a:lvl5pPr>
              <a:spcBef>
                <a:spcPts val="360"/>
              </a:spcBef>
              <a:buSzPct val="100000"/>
              <a:defRPr sz="1800"/>
            </a:lvl5pPr>
            <a:lvl6pPr>
              <a:spcBef>
                <a:spcPts val="360"/>
              </a:spcBef>
              <a:buSzPct val="100000"/>
              <a:defRPr sz="1800"/>
            </a:lvl6pPr>
            <a:lvl7pPr>
              <a:spcBef>
                <a:spcPts val="360"/>
              </a:spcBef>
              <a:buSzPct val="100000"/>
              <a:defRPr sz="1800"/>
            </a:lvl7pPr>
            <a:lvl8pPr>
              <a:spcBef>
                <a:spcPts val="360"/>
              </a:spcBef>
              <a:buSzPct val="100000"/>
              <a:defRPr sz="1800"/>
            </a:lvl8pPr>
            <a:lvl9pPr>
              <a:spcBef>
                <a:spcPts val="360"/>
              </a:spcBef>
              <a:buSzPct val="100000"/>
              <a:defRPr sz="1800"/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7.png"/></Relationships>
</file>

<file path=ppt/slides/_rels/slide1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2.png"/></Relationships>
</file>

<file path=ppt/slides/_rels/slide1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4.png"/></Relationships>
</file>

<file path=ppt/slides/_rels/slide1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image" Target="../media/image00.png"/></Relationships>
</file>

<file path=ppt/slides/_rels/slide1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05.png"/></Relationships>
</file>

<file path=ppt/slides/_rels/slide1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28.png"/><Relationship Id="rId5" Type="http://schemas.openxmlformats.org/officeDocument/2006/relationships/image" Target="../media/image09.png"/></Relationships>
</file>

<file path=ppt/slides/_rels/slide1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03.png"/><Relationship Id="rId3" Type="http://schemas.openxmlformats.org/officeDocument/2006/relationships/image" Target="../media/image01.png"/></Relationships>
</file>

<file path=ppt/slides/_rels/slide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8.png"/></Relationships>
</file>

<file path=ppt/slides/_rels/slide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United States Cancer Statistics</a:t>
            </a:r>
          </a:p>
        </p:txBody>
      </p:sp>
      <p:sp>
        <p:nvSpPr>
          <p:cNvPr id="31" name="Shape 31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1999 - 2010</a:t>
            </a:r>
          </a:p>
        </p:txBody>
      </p:sp>
      <p:sp>
        <p:nvSpPr>
          <p:cNvPr id="32" name="Shape 32"/>
          <p:cNvSpPr txBox="1"/>
          <p:nvPr/>
        </p:nvSpPr>
        <p:spPr>
          <a:xfrm>
            <a:off x="2597850" y="4619325"/>
            <a:ext cx="3948300" cy="578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Alex Cortez • Adam Hernandez • Alex Pearce</a:t>
            </a:r>
          </a:p>
        </p:txBody>
      </p:sp>
      <p:sp>
        <p:nvSpPr>
          <p:cNvPr id="33" name="Shape 33"/>
          <p:cNvSpPr txBox="1"/>
          <p:nvPr/>
        </p:nvSpPr>
        <p:spPr>
          <a:xfrm>
            <a:off x="1531200" y="3833037"/>
            <a:ext cx="6081599" cy="578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000">
                <a:solidFill>
                  <a:schemeClr val="dk2"/>
                </a:solidFill>
              </a:rPr>
              <a:t>CS 329E Data Visualization • Final Project • 2015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idx="1" type="body"/>
          </p:nvPr>
        </p:nvSpPr>
        <p:spPr>
          <a:xfrm>
            <a:off x="457200" y="4451550"/>
            <a:ext cx="8229600" cy="474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Not incredibly interesting...</a:t>
            </a:r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119" y="0"/>
            <a:ext cx="6553755" cy="454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" type="body"/>
          </p:nvPr>
        </p:nvSpPr>
        <p:spPr>
          <a:xfrm>
            <a:off x="457200" y="4476950"/>
            <a:ext cx="8229600" cy="448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Better! But what does it mean?!</a:t>
            </a:r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931" y="0"/>
            <a:ext cx="6482143" cy="460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idx="1" type="body"/>
          </p:nvPr>
        </p:nvSpPr>
        <p:spPr>
          <a:xfrm>
            <a:off x="397525" y="4320275"/>
            <a:ext cx="8229600" cy="772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Population size matters…?!</a:t>
            </a:r>
          </a:p>
        </p:txBody>
      </p:sp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035" y="0"/>
            <a:ext cx="6318577" cy="451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457200" y="90051"/>
            <a:ext cx="8229600" cy="489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/>
              <a:t>Rank Crosstab in Tableau</a:t>
            </a: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9494"/>
            <a:ext cx="9144001" cy="4211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7297" y="3340450"/>
            <a:ext cx="2690750" cy="1028700"/>
          </a:xfrm>
          <a:prstGeom prst="rect">
            <a:avLst/>
          </a:prstGeom>
          <a:noFill/>
          <a:ln cap="flat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412175" y="56251"/>
            <a:ext cx="8229600" cy="500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/>
              <a:t>Nth Crosstab in Tableau</a:t>
            </a:r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5450"/>
            <a:ext cx="9144000" cy="4716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8823" y="3712750"/>
            <a:ext cx="3113225" cy="914400"/>
          </a:xfrm>
          <a:prstGeom prst="rect">
            <a:avLst/>
          </a:prstGeom>
          <a:noFill/>
          <a:ln cap="flat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457200" y="1"/>
            <a:ext cx="8229600" cy="511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/>
              <a:t>Cumulative Distribution Crosstab in Tableau</a:t>
            </a:r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75" y="388000"/>
            <a:ext cx="8706249" cy="493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502225" y="1"/>
            <a:ext cx="8229600" cy="511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/>
              <a:t>Maximum &amp; Difference Crosstabs in Tableau</a:t>
            </a:r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475" y="405175"/>
            <a:ext cx="86751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2075" y="4039550"/>
            <a:ext cx="2656174" cy="563700"/>
          </a:xfrm>
          <a:prstGeom prst="rect">
            <a:avLst/>
          </a:prstGeom>
          <a:noFill/>
          <a:ln cap="flat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29" name="Shape 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2075" y="4340825"/>
            <a:ext cx="2656174" cy="757650"/>
          </a:xfrm>
          <a:prstGeom prst="rect">
            <a:avLst/>
          </a:prstGeom>
          <a:noFill/>
          <a:ln cap="flat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/>
              <a:t>Some quick observations from the crosstabs alone...</a:t>
            </a:r>
          </a:p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/>
              <a:t>Don’t move to California.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/>
              <a:t>There is a huge difference in the number of cancer cases in people &lt;19 years old and those &gt;19. Typically, one to two orders of magnitude higher. </a:t>
            </a:r>
          </a:p>
          <a:p>
            <a:pPr indent="-381000" lvl="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/>
              <a:t>A child is more likely to have leukemia than bone or joint related cancers (or any cancer for that matter).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44" y="0"/>
            <a:ext cx="840411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/>
          <p:nvPr/>
        </p:nvSpPr>
        <p:spPr>
          <a:xfrm>
            <a:off x="5609775" y="76200"/>
            <a:ext cx="3458099" cy="1453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11150" lvl="0" marL="45720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1" lang="en" sz="1300">
                <a:solidFill>
                  <a:schemeClr val="dk1"/>
                </a:solidFill>
              </a:rPr>
              <a:t>Non-Hodgkin Lymphomas are most common in each state.</a:t>
            </a:r>
          </a:p>
          <a:p>
            <a:pPr indent="-311150" lvl="0" marL="45720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1" lang="en" sz="1300">
                <a:solidFill>
                  <a:schemeClr val="dk1"/>
                </a:solidFill>
              </a:rPr>
              <a:t>Each state has similar proportions of cancer types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Focusing on Geography</a:t>
            </a:r>
          </a:p>
        </p:txBody>
      </p:sp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255" y="0"/>
            <a:ext cx="842549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/>
          <p:nvPr/>
        </p:nvSpPr>
        <p:spPr>
          <a:xfrm>
            <a:off x="5609775" y="76200"/>
            <a:ext cx="3458099" cy="98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11150" lvl="0" marL="45720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1" lang="en" sz="1300">
                <a:solidFill>
                  <a:schemeClr val="dk1"/>
                </a:solidFill>
              </a:rPr>
              <a:t>White people form the majority in every state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The Data</a:t>
            </a:r>
          </a:p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400"/>
              <a:t>This data was provided by the Enigma.io database. It is described as such:</a:t>
            </a:r>
          </a:p>
          <a:p>
            <a:pPr rtl="0">
              <a:spcBef>
                <a:spcPts val="0"/>
              </a:spcBef>
              <a:buNone/>
            </a:pPr>
            <a:r>
              <a:rPr b="1" lang="en" sz="2400"/>
              <a:t>United States Cancer Statistics (USCS) information is aggregated from thousands of local cancer registries and published by the National Program of Cancer Registries (NPCR), a division of the Centers for Disease Control and Prevention (CDC).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582" y="0"/>
            <a:ext cx="837883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/>
          <p:nvPr/>
        </p:nvSpPr>
        <p:spPr>
          <a:xfrm>
            <a:off x="5609775" y="76200"/>
            <a:ext cx="3458099" cy="1411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11150" lvl="0" marL="45720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1" lang="en" sz="1300">
                <a:solidFill>
                  <a:schemeClr val="dk1"/>
                </a:solidFill>
              </a:rPr>
              <a:t>Follow the demographic ratios that prevalent in these regions</a:t>
            </a:r>
          </a:p>
          <a:p>
            <a:pPr indent="-311150" lvl="0" marL="45720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1" lang="en" sz="1300">
                <a:solidFill>
                  <a:schemeClr val="dk1"/>
                </a:solidFill>
              </a:rPr>
              <a:t>Minorities either do not exist or do not get cancer in the Central North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957" y="-33200"/>
            <a:ext cx="5755683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76199"/>
            <a:ext cx="1914550" cy="65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 txBox="1"/>
          <p:nvPr/>
        </p:nvSpPr>
        <p:spPr>
          <a:xfrm>
            <a:off x="76200" y="3457500"/>
            <a:ext cx="3458099" cy="16097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11150" lvl="0" marL="45720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1" lang="en" sz="1300">
                <a:solidFill>
                  <a:schemeClr val="dk1"/>
                </a:solidFill>
              </a:rPr>
              <a:t>Count/Population calculation factors in state populations</a:t>
            </a:r>
          </a:p>
          <a:p>
            <a:pPr indent="-311150" lvl="0" marL="45720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1" lang="en" sz="1300">
                <a:solidFill>
                  <a:schemeClr val="dk1"/>
                </a:solidFill>
              </a:rPr>
              <a:t>Lung, prostate, and breast cancers in lead by percentage</a:t>
            </a:r>
          </a:p>
          <a:p>
            <a:pPr indent="-311150" lvl="0" marL="45720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1" lang="en" sz="1300">
                <a:solidFill>
                  <a:schemeClr val="dk1"/>
                </a:solidFill>
              </a:rPr>
              <a:t>Lung cancer in lead by count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6809"/>
            <a:ext cx="9144001" cy="4587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/>
        </p:nvSpPr>
        <p:spPr>
          <a:xfrm>
            <a:off x="76200" y="3768925"/>
            <a:ext cx="3044999" cy="12983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11150" lvl="0" marL="45720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1" lang="en" sz="1300">
                <a:solidFill>
                  <a:schemeClr val="dk1"/>
                </a:solidFill>
              </a:rPr>
              <a:t>Female breast cancer for females</a:t>
            </a:r>
          </a:p>
          <a:p>
            <a:pPr indent="-311150" lvl="0" marL="45720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1" lang="en" sz="1300">
                <a:solidFill>
                  <a:schemeClr val="dk1"/>
                </a:solidFill>
              </a:rPr>
              <a:t>Prostate cancer for males</a:t>
            </a:r>
          </a:p>
          <a:p>
            <a:pPr indent="-311150" lvl="0" marL="45720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1" lang="en" sz="1300">
                <a:solidFill>
                  <a:schemeClr val="dk1"/>
                </a:solidFill>
              </a:rPr>
              <a:t>Lung cancer for both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3891"/>
            <a:ext cx="9144001" cy="314111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/>
        </p:nvSpPr>
        <p:spPr>
          <a:xfrm>
            <a:off x="76200" y="3768925"/>
            <a:ext cx="3044999" cy="12983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11150" lvl="0" marL="45720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1" lang="en" sz="1300">
                <a:solidFill>
                  <a:schemeClr val="dk1"/>
                </a:solidFill>
              </a:rPr>
              <a:t>Cancer becomes a growing concern as one ages</a:t>
            </a:r>
          </a:p>
          <a:p>
            <a:pPr indent="-311150" lvl="0" marL="45720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1" lang="en" sz="1300">
                <a:solidFill>
                  <a:schemeClr val="dk1"/>
                </a:solidFill>
              </a:rPr>
              <a:t>Female Breast Cancer concern for women for majority of lives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7308"/>
            <a:ext cx="9144003" cy="334263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/>
        </p:nvSpPr>
        <p:spPr>
          <a:xfrm>
            <a:off x="62325" y="4004925"/>
            <a:ext cx="4532700" cy="11108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11150" lvl="0" marL="45720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1" lang="en" sz="1300">
                <a:solidFill>
                  <a:schemeClr val="dk1"/>
                </a:solidFill>
              </a:rPr>
              <a:t>Proportion of cancers staying constant</a:t>
            </a:r>
          </a:p>
          <a:p>
            <a:pPr indent="-311150" lvl="0" marL="45720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1" lang="en" sz="1300">
                <a:solidFill>
                  <a:schemeClr val="dk1"/>
                </a:solidFill>
              </a:rPr>
              <a:t>Quantity of cancer incidents increasing</a:t>
            </a:r>
          </a:p>
          <a:p>
            <a:pPr indent="-311150" lvl="0" marL="45720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1" lang="en" sz="1300">
                <a:solidFill>
                  <a:schemeClr val="dk1"/>
                </a:solidFill>
              </a:rPr>
              <a:t>Cervical cancer decreasing (HPV awareness)</a:t>
            </a: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 rotWithShape="1">
          <a:blip r:embed="rId3">
            <a:alphaModFix/>
          </a:blip>
          <a:srcRect b="39463" l="0" r="0" t="0"/>
          <a:stretch/>
        </p:blipFill>
        <p:spPr>
          <a:xfrm>
            <a:off x="0" y="0"/>
            <a:ext cx="827607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 b="0" l="0" r="81543" t="47204"/>
          <a:stretch/>
        </p:blipFill>
        <p:spPr>
          <a:xfrm>
            <a:off x="8276075" y="58612"/>
            <a:ext cx="996048" cy="292516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-8600" y="4059000"/>
            <a:ext cx="1564199" cy="1160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" name="Shape 187"/>
          <p:cNvSpPr txBox="1"/>
          <p:nvPr/>
        </p:nvSpPr>
        <p:spPr>
          <a:xfrm>
            <a:off x="2055900" y="1582750"/>
            <a:ext cx="4464599" cy="14708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11150" lvl="0" marL="45720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1" lang="en" sz="1300">
                <a:solidFill>
                  <a:schemeClr val="dk1"/>
                </a:solidFill>
              </a:rPr>
              <a:t>White people have the highest occurrence and most variety</a:t>
            </a:r>
          </a:p>
          <a:p>
            <a:pPr indent="-311150" lvl="1" marL="91440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○"/>
            </a:pPr>
            <a:r>
              <a:rPr b="1" lang="en" sz="1300">
                <a:solidFill>
                  <a:schemeClr val="dk1"/>
                </a:solidFill>
              </a:rPr>
              <a:t>Most populous?</a:t>
            </a:r>
          </a:p>
          <a:p>
            <a:pPr indent="-311150" lvl="1" marL="91440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○"/>
            </a:pPr>
            <a:r>
              <a:rPr b="1" lang="en" sz="1300">
                <a:solidFill>
                  <a:schemeClr val="dk1"/>
                </a:solidFill>
              </a:rPr>
              <a:t>Other factors?</a:t>
            </a:r>
          </a:p>
          <a:p>
            <a:pPr indent="-311150" lvl="0" marL="45720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1" lang="en" sz="1300">
                <a:solidFill>
                  <a:schemeClr val="dk1"/>
                </a:solidFill>
              </a:rPr>
              <a:t>Males out-diagnose females around ages 55-84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Shape 192"/>
          <p:cNvPicPr preferRelativeResize="0"/>
          <p:nvPr/>
        </p:nvPicPr>
        <p:blipFill rotWithShape="1">
          <a:blip r:embed="rId3">
            <a:alphaModFix/>
          </a:blip>
          <a:srcRect b="52843" l="0" r="0" t="0"/>
          <a:stretch/>
        </p:blipFill>
        <p:spPr>
          <a:xfrm>
            <a:off x="908200" y="564950"/>
            <a:ext cx="8235802" cy="4013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 rotWithShape="1">
          <a:blip r:embed="rId3">
            <a:alphaModFix/>
          </a:blip>
          <a:srcRect b="0" l="0" r="81752" t="46870"/>
          <a:stretch/>
        </p:blipFill>
        <p:spPr>
          <a:xfrm>
            <a:off x="0" y="564950"/>
            <a:ext cx="908199" cy="27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 txBox="1"/>
          <p:nvPr/>
        </p:nvSpPr>
        <p:spPr>
          <a:xfrm>
            <a:off x="2675400" y="3199975"/>
            <a:ext cx="3982499" cy="16172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11150" lvl="0" marL="45720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1" lang="en" sz="1300">
                <a:solidFill>
                  <a:schemeClr val="dk1"/>
                </a:solidFill>
              </a:rPr>
              <a:t>Most children with cancer will recover</a:t>
            </a:r>
          </a:p>
          <a:p>
            <a:pPr indent="-311150" lvl="0" marL="45720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1" lang="en" sz="1300">
                <a:solidFill>
                  <a:schemeClr val="dk1"/>
                </a:solidFill>
              </a:rPr>
              <a:t>Early childhood plagued by leukemias and brain cancers</a:t>
            </a:r>
          </a:p>
          <a:p>
            <a:pPr indent="-311150" lvl="0" marL="45720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1" lang="en" sz="1300">
                <a:solidFill>
                  <a:schemeClr val="dk1"/>
                </a:solidFill>
              </a:rPr>
              <a:t>Age 15 begins seeing variety of cancers (thyroid, testicular, melanomas)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Shape 199"/>
          <p:cNvGrpSpPr/>
          <p:nvPr/>
        </p:nvGrpSpPr>
        <p:grpSpPr>
          <a:xfrm>
            <a:off x="505598" y="-4300"/>
            <a:ext cx="8132801" cy="5152098"/>
            <a:chOff x="505598" y="-8600"/>
            <a:chExt cx="8132801" cy="5152098"/>
          </a:xfrm>
        </p:grpSpPr>
        <p:pic>
          <p:nvPicPr>
            <p:cNvPr id="200" name="Shape 2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5598" y="0"/>
              <a:ext cx="8132801" cy="51434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1" name="Shape 201"/>
            <p:cNvSpPr/>
            <p:nvPr/>
          </p:nvSpPr>
          <p:spPr>
            <a:xfrm>
              <a:off x="505600" y="-8600"/>
              <a:ext cx="1515899" cy="627899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02" name="Shape 202"/>
          <p:cNvSpPr txBox="1"/>
          <p:nvPr/>
        </p:nvSpPr>
        <p:spPr>
          <a:xfrm>
            <a:off x="2556200" y="1472150"/>
            <a:ext cx="3982499" cy="1101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11150" lvl="0" marL="45720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1" lang="en" sz="1300">
                <a:solidFill>
                  <a:schemeClr val="dk1"/>
                </a:solidFill>
              </a:rPr>
              <a:t>Females increasingly diagnosed at age 35</a:t>
            </a:r>
          </a:p>
          <a:p>
            <a:pPr indent="-311150" lvl="0" marL="45720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1" lang="en" sz="1300">
                <a:solidFill>
                  <a:schemeClr val="dk1"/>
                </a:solidFill>
              </a:rPr>
              <a:t>Most common is breast cancer</a:t>
            </a:r>
          </a:p>
          <a:p>
            <a:pPr indent="-311150" lvl="0" marL="45720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1" lang="en" sz="1300">
                <a:solidFill>
                  <a:schemeClr val="dk1"/>
                </a:solidFill>
              </a:rPr>
              <a:t>Most lethal is lung cancer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287" y="0"/>
            <a:ext cx="81674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/>
          <p:nvPr/>
        </p:nvSpPr>
        <p:spPr>
          <a:xfrm>
            <a:off x="2541425" y="1463550"/>
            <a:ext cx="3982499" cy="1101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11150" lvl="0" marL="45720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1" lang="en" sz="1300">
                <a:solidFill>
                  <a:schemeClr val="dk1"/>
                </a:solidFill>
              </a:rPr>
              <a:t>Males increasingly diagnosed at age 55</a:t>
            </a:r>
          </a:p>
          <a:p>
            <a:pPr indent="-311150" lvl="0" marL="45720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1" lang="en" sz="1300">
                <a:solidFill>
                  <a:schemeClr val="dk1"/>
                </a:solidFill>
              </a:rPr>
              <a:t>Most common is prostate cancer</a:t>
            </a:r>
          </a:p>
          <a:p>
            <a:pPr indent="-311150" lvl="0" marL="45720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1" lang="en" sz="1300">
                <a:solidFill>
                  <a:schemeClr val="dk1"/>
                </a:solidFill>
              </a:rPr>
              <a:t>Most lethal is lung cancer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Summary of Findings</a:t>
            </a:r>
          </a:p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Highest at risk groups:</a:t>
            </a:r>
          </a:p>
          <a:p>
            <a:pPr indent="-381000" lvl="1" marL="914400" rtl="0">
              <a:spcBef>
                <a:spcPts val="0"/>
              </a:spcBef>
              <a:buClr>
                <a:srgbClr val="000000"/>
              </a:buClr>
              <a:buSzPct val="80000"/>
              <a:buFont typeface="Courier New"/>
              <a:buChar char="o"/>
            </a:pPr>
            <a:r>
              <a:rPr lang="en"/>
              <a:t>Males 55+</a:t>
            </a:r>
          </a:p>
          <a:p>
            <a:pPr indent="-381000" lvl="1" marL="914400" rtl="0">
              <a:spcBef>
                <a:spcPts val="0"/>
              </a:spcBef>
              <a:buClr>
                <a:srgbClr val="000000"/>
              </a:buClr>
              <a:buSzPct val="80000"/>
              <a:buFont typeface="Courier New"/>
              <a:buChar char="o"/>
            </a:pPr>
            <a:r>
              <a:rPr lang="en"/>
              <a:t>Females 35+</a:t>
            </a:r>
          </a:p>
          <a:p>
            <a:pPr indent="-381000" lvl="1" marL="914400" rtl="0">
              <a:spcBef>
                <a:spcPts val="0"/>
              </a:spcBef>
              <a:buClr>
                <a:srgbClr val="000000"/>
              </a:buClr>
              <a:buSzPct val="80000"/>
              <a:buFont typeface="Courier New"/>
              <a:buChar char="o"/>
            </a:pPr>
            <a:r>
              <a:rPr lang="en"/>
              <a:t>White (variety of biasing factors possible)</a:t>
            </a:r>
          </a:p>
          <a:p>
            <a:pPr indent="-4191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Most common cancers:</a:t>
            </a:r>
          </a:p>
          <a:p>
            <a:pPr indent="-381000" lvl="1" marL="914400" rtl="0">
              <a:spcBef>
                <a:spcPts val="0"/>
              </a:spcBef>
              <a:buClr>
                <a:srgbClr val="000000"/>
              </a:buClr>
              <a:buSzPct val="80000"/>
              <a:buFont typeface="Courier New"/>
              <a:buChar char="o"/>
            </a:pPr>
            <a:r>
              <a:rPr lang="en"/>
              <a:t>Leukemia, brain (children)</a:t>
            </a:r>
          </a:p>
          <a:p>
            <a:pPr indent="-381000" lvl="1" marL="914400" rtl="0">
              <a:spcBef>
                <a:spcPts val="0"/>
              </a:spcBef>
              <a:buClr>
                <a:srgbClr val="000000"/>
              </a:buClr>
              <a:buSzPct val="80000"/>
              <a:buFont typeface="Courier New"/>
              <a:buChar char="o"/>
            </a:pPr>
            <a:r>
              <a:rPr lang="en"/>
              <a:t>Prostate, lung (adult male)</a:t>
            </a:r>
          </a:p>
          <a:p>
            <a:pPr indent="-381000" lvl="1" marL="914400">
              <a:spcBef>
                <a:spcPts val="0"/>
              </a:spcBef>
              <a:buClr>
                <a:srgbClr val="000000"/>
              </a:buClr>
              <a:buSzPct val="80000"/>
              <a:buFont typeface="Courier New"/>
              <a:buChar char="o"/>
            </a:pPr>
            <a:r>
              <a:rPr lang="en"/>
              <a:t>Breast, lung (adult female)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ctrTitle"/>
          </p:nvPr>
        </p:nvSpPr>
        <p:spPr>
          <a:xfrm>
            <a:off x="685800" y="1035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Ten Separate Tables</a:t>
            </a:r>
          </a:p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626150" y="1466228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sp>
        <p:nvSpPr>
          <p:cNvPr id="46" name="Shape 46"/>
          <p:cNvSpPr txBox="1"/>
          <p:nvPr/>
        </p:nvSpPr>
        <p:spPr>
          <a:xfrm>
            <a:off x="907000" y="1654675"/>
            <a:ext cx="7551300" cy="28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Char char="●"/>
            </a:pPr>
            <a:r>
              <a:rPr lang="en" sz="1500">
                <a:solidFill>
                  <a:schemeClr val="dk1"/>
                </a:solidFill>
              </a:rPr>
              <a:t>Age Adjusted Rates for Childhood Cancer (528 records, 10 fields)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Char char="●"/>
            </a:pPr>
            <a:r>
              <a:rPr lang="en" sz="1500">
                <a:solidFill>
                  <a:schemeClr val="dk1"/>
                </a:solidFill>
              </a:rPr>
              <a:t>Age Adjusted Rates for Childhood Cancer by ICCC site (1464 records, 9 fields)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Char char="●"/>
            </a:pPr>
            <a:r>
              <a:rPr lang="en" sz="1500">
                <a:solidFill>
                  <a:schemeClr val="dk1"/>
                </a:solidFill>
              </a:rPr>
              <a:t>Age Specific Rates of Childhood Cancer by ICC Site (3660 records, 9 fields)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Char char="●"/>
            </a:pPr>
            <a:r>
              <a:rPr lang="en" sz="1500">
                <a:solidFill>
                  <a:schemeClr val="dk1"/>
                </a:solidFill>
              </a:rPr>
              <a:t>Age Specific Rates of Childhood Cancer by Site (4080 records, 10 fields)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Char char="●"/>
            </a:pPr>
            <a:r>
              <a:rPr lang="en" sz="1500">
                <a:solidFill>
                  <a:schemeClr val="dk1"/>
                </a:solidFill>
              </a:rPr>
              <a:t>Brain Cancer by Site (2940 records, 14 fields)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Char char="●"/>
            </a:pPr>
            <a:r>
              <a:rPr lang="en" sz="1500">
                <a:solidFill>
                  <a:schemeClr val="dk1"/>
                </a:solidFill>
              </a:rPr>
              <a:t>Cancer by Age (206568 records, 12 fields)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Char char="●"/>
            </a:pPr>
            <a:r>
              <a:rPr lang="en" sz="1500">
                <a:solidFill>
                  <a:schemeClr val="dk1"/>
                </a:solidFill>
              </a:rPr>
              <a:t>Cancer by Area (653952 records, 15 fields)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Char char="●"/>
            </a:pPr>
            <a:r>
              <a:rPr lang="en" sz="1500">
                <a:solidFill>
                  <a:schemeClr val="dk1"/>
                </a:solidFill>
              </a:rPr>
              <a:t>Cancer by Site (31752 records, 14 fields)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Char char="●"/>
            </a:pPr>
            <a:r>
              <a:rPr lang="en" sz="1500">
                <a:solidFill>
                  <a:schemeClr val="dk1"/>
                </a:solidFill>
              </a:rPr>
              <a:t>Childhood Cancer by ICCC site (1464 records, 14 fields)</a:t>
            </a:r>
          </a:p>
          <a:p>
            <a:pPr indent="-317500" lvl="0" marL="457200" rtl="0">
              <a:spcBef>
                <a:spcPts val="0"/>
              </a:spcBef>
              <a:buClr>
                <a:srgbClr val="000000"/>
              </a:buClr>
              <a:buSzPct val="93333"/>
              <a:buFont typeface="Arial"/>
              <a:buChar char="●"/>
            </a:pPr>
            <a:r>
              <a:rPr lang="en" sz="1500">
                <a:solidFill>
                  <a:schemeClr val="dk1"/>
                </a:solidFill>
              </a:rPr>
              <a:t>Childhood Cancer by Site (5016 records, 15 fields)</a:t>
            </a:r>
            <a:r>
              <a:rPr lang="en" sz="11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Summary of Findings</a:t>
            </a:r>
          </a:p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Mortality rates relatively low to total cases</a:t>
            </a:r>
          </a:p>
          <a:p>
            <a: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Cancer becoming larger problem each year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hape 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6762" y="934350"/>
            <a:ext cx="5410474" cy="412845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Retrieving the tables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04925"/>
            <a:ext cx="9143999" cy="3238746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/>
          <p:nvPr/>
        </p:nvSpPr>
        <p:spPr>
          <a:xfrm>
            <a:off x="1288900" y="258400"/>
            <a:ext cx="6539699" cy="78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lang="en" sz="4800"/>
              <a:t>Sample of the Data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 Packages</a:t>
            </a:r>
          </a:p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457200" y="1200150"/>
            <a:ext cx="27342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ggplot2</a:t>
            </a:r>
          </a:p>
          <a:p>
            <a:pPr indent="-4191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gplots</a:t>
            </a:r>
          </a:p>
          <a:p>
            <a:pPr indent="-4191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grid</a:t>
            </a:r>
          </a:p>
          <a:p>
            <a:pPr indent="-4191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plyr</a:t>
            </a:r>
          </a:p>
          <a:p>
            <a:pPr indent="-419100" lvl="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RCurl</a:t>
            </a:r>
          </a:p>
        </p:txBody>
      </p:sp>
      <p:sp>
        <p:nvSpPr>
          <p:cNvPr id="65" name="Shape 65"/>
          <p:cNvSpPr txBox="1"/>
          <p:nvPr>
            <p:ph idx="2" type="body"/>
          </p:nvPr>
        </p:nvSpPr>
        <p:spPr>
          <a:xfrm>
            <a:off x="3310650" y="1200150"/>
            <a:ext cx="27342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reshape2</a:t>
            </a:r>
          </a:p>
          <a:p>
            <a:pPr indent="-4191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dplyr</a:t>
            </a:r>
          </a:p>
          <a:p>
            <a:pPr indent="-4191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tidyr</a:t>
            </a:r>
          </a:p>
          <a:p>
            <a:pPr indent="-4191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jsonlite</a:t>
            </a:r>
          </a:p>
          <a:p>
            <a:pPr indent="-4191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knitr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00" y="388725"/>
            <a:ext cx="894397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325" y="1279825"/>
            <a:ext cx="6991350" cy="39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579" y="389212"/>
            <a:ext cx="7268834" cy="44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491600" y="309200"/>
            <a:ext cx="3729599" cy="1161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Joining Age and Site</a:t>
            </a:r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20600" y="1544225"/>
            <a:ext cx="3471599" cy="1225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… and cleaning up the data.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6740" y="0"/>
            <a:ext cx="495726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3.xml><?xml version="1.0" encoding="utf-8"?>
<a:theme xmlns:a="http://schemas.openxmlformats.org/drawingml/2006/main" xmlns:r="http://schemas.openxmlformats.org/officeDocument/2006/relationships" name="light-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